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77" r:id="rId4"/>
    <p:sldId id="259" r:id="rId5"/>
    <p:sldId id="262" r:id="rId6"/>
    <p:sldId id="260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64" r:id="rId15"/>
    <p:sldId id="271" r:id="rId16"/>
    <p:sldId id="275" r:id="rId17"/>
    <p:sldId id="279" r:id="rId18"/>
    <p:sldId id="276" r:id="rId19"/>
    <p:sldId id="263" r:id="rId20"/>
    <p:sldId id="278" r:id="rId21"/>
    <p:sldId id="280" r:id="rId22"/>
    <p:sldId id="281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3" autoAdjust="0"/>
    <p:restoredTop sz="81172" autoAdjust="0"/>
  </p:normalViewPr>
  <p:slideViewPr>
    <p:cSldViewPr>
      <p:cViewPr varScale="1">
        <p:scale>
          <a:sx n="46" d="100"/>
          <a:sy n="46" d="100"/>
        </p:scale>
        <p:origin x="119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E3BB0-FF77-4A5F-92B0-8E8387E2D80D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D5B51-F2D1-4DEB-A01A-AF193C00E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1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Theory:</a:t>
            </a:r>
            <a:r>
              <a:rPr lang="en-US" baseline="0" dirty="0" smtClean="0"/>
              <a:t> People are happier when they experience less traffic.</a:t>
            </a:r>
          </a:p>
          <a:p>
            <a:r>
              <a:rPr lang="en-US" baseline="0" dirty="0" smtClean="0"/>
              <a:t>Hypothesis:  People in Haddam and Killingworth who drive in non-rush hour conditions are happier as reported by surveys administered by mail to each resident of the two towns.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5B51-F2D1-4DEB-A01A-AF193C00E7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86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Positive</a:t>
            </a:r>
            <a:r>
              <a:rPr lang="en-US" baseline="0" dirty="0" smtClean="0"/>
              <a:t> correlation: the more studying you do, the higher grades you’ll get</a:t>
            </a:r>
          </a:p>
          <a:p>
            <a:r>
              <a:rPr lang="en-US" baseline="0" dirty="0" smtClean="0"/>
              <a:t>Negative correlation: the more sleep you get, the less stress you’ll have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5B51-F2D1-4DEB-A01A-AF193C00E7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14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Write</a:t>
            </a:r>
            <a:r>
              <a:rPr lang="en-US" baseline="0" dirty="0" smtClean="0"/>
              <a:t> this one in their notebooks; work on it more quickly than the previous “Types of Psych Research” chart.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5B51-F2D1-4DEB-A01A-AF193C00E78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11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 to</a:t>
            </a:r>
            <a:r>
              <a:rPr lang="en-US" baseline="0" dirty="0" smtClean="0"/>
              <a:t> the video:</a:t>
            </a:r>
          </a:p>
          <a:p>
            <a:r>
              <a:rPr lang="en-US" smtClean="0"/>
              <a:t>https://archive.org/details/QuietRageTheStanfordPrisonExperiment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D5B51-F2D1-4DEB-A01A-AF193C00E78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61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A08F-BCB3-4DC6-820A-087B4717834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68E4-0F30-4F97-A0C9-1F373C0E4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2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A08F-BCB3-4DC6-820A-087B4717834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68E4-0F30-4F97-A0C9-1F373C0E4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4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A08F-BCB3-4DC6-820A-087B4717834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68E4-0F30-4F97-A0C9-1F373C0E4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6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A08F-BCB3-4DC6-820A-087B4717834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68E4-0F30-4F97-A0C9-1F373C0E4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3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A08F-BCB3-4DC6-820A-087B4717834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68E4-0F30-4F97-A0C9-1F373C0E4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4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A08F-BCB3-4DC6-820A-087B4717834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68E4-0F30-4F97-A0C9-1F373C0E4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0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A08F-BCB3-4DC6-820A-087B4717834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68E4-0F30-4F97-A0C9-1F373C0E4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7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A08F-BCB3-4DC6-820A-087B4717834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68E4-0F30-4F97-A0C9-1F373C0E4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4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A08F-BCB3-4DC6-820A-087B4717834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68E4-0F30-4F97-A0C9-1F373C0E4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4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A08F-BCB3-4DC6-820A-087B4717834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68E4-0F30-4F97-A0C9-1F373C0E4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4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A08F-BCB3-4DC6-820A-087B4717834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468E4-0F30-4F97-A0C9-1F373C0E4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3A08F-BCB3-4DC6-820A-087B4717834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468E4-0F30-4F97-A0C9-1F373C0E4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3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imjiyLpBaU" TargetMode="External"/><Relationship Id="rId2" Type="http://schemas.openxmlformats.org/officeDocument/2006/relationships/hyperlink" Target="https://www.youtube.com/watch?v=tkpUyB2xg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Ch. 2: Psychological Research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Haddam-Killingworth High School</a:t>
            </a:r>
          </a:p>
          <a:p>
            <a:r>
              <a:rPr lang="en-US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9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0803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Experimental Issues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</a:t>
            </a:r>
            <a:r>
              <a:rPr lang="en-US" dirty="0" smtClean="0"/>
              <a:t>Testing various drugs for treatment of the common cold</a:t>
            </a:r>
          </a:p>
          <a:p>
            <a:endParaRPr lang="en-US" dirty="0" smtClean="0"/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 group </a:t>
            </a:r>
          </a:p>
          <a:p>
            <a:pPr lvl="2"/>
            <a:r>
              <a:rPr lang="en-US" dirty="0" smtClean="0"/>
              <a:t>Manipulated/treated with the drugs 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group</a:t>
            </a:r>
          </a:p>
          <a:p>
            <a:pPr lvl="2"/>
            <a:r>
              <a:rPr lang="en-US" dirty="0" smtClean="0"/>
              <a:t>No treatment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b="1" dirty="0" smtClean="0"/>
              <a:t>Independent Variable (X)</a:t>
            </a:r>
          </a:p>
          <a:p>
            <a:pPr lvl="2"/>
            <a:r>
              <a:rPr lang="en-US" dirty="0" smtClean="0"/>
              <a:t>What you manipulate: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of drug</a:t>
            </a:r>
          </a:p>
          <a:p>
            <a:pPr lvl="1"/>
            <a:r>
              <a:rPr lang="en-US" b="1" dirty="0" smtClean="0"/>
              <a:t>Dependent Variable (Y)</a:t>
            </a:r>
          </a:p>
          <a:p>
            <a:pPr lvl="2"/>
            <a:r>
              <a:rPr lang="en-US" smtClean="0"/>
              <a:t>Dependent on the </a:t>
            </a:r>
            <a:r>
              <a:rPr lang="en-US" dirty="0" smtClean="0"/>
              <a:t>independent variable: </a:t>
            </a:r>
            <a:r>
              <a:rPr lang="en-US" i="1" dirty="0" smtClean="0">
                <a:solidFill>
                  <a:srgbClr val="FF0000"/>
                </a:solidFill>
              </a:rPr>
              <a:t>results</a:t>
            </a:r>
            <a:endParaRPr lang="en-US" i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8200" y="2362200"/>
            <a:ext cx="746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38200" y="4648200"/>
            <a:ext cx="746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21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54805"/>
            <a:ext cx="8763000" cy="6748390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375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032"/>
            <a:ext cx="8229600" cy="103663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Experimental Elements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fel31936_0502L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" r="2464"/>
          <a:stretch/>
        </p:blipFill>
        <p:spPr bwMode="auto">
          <a:xfrm>
            <a:off x="61415" y="1362389"/>
            <a:ext cx="9021170" cy="465184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70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857473"/>
              </p:ext>
            </p:extLst>
          </p:nvPr>
        </p:nvGraphicFramePr>
        <p:xfrm>
          <a:off x="-19050" y="-10472"/>
          <a:ext cx="9182100" cy="6878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4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5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3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9632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(More)</a:t>
                      </a:r>
                      <a:r>
                        <a:rPr lang="en-US" sz="3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Types of Psychological</a:t>
                      </a:r>
                      <a:r>
                        <a:rPr lang="en-US" sz="3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Research</a:t>
                      </a:r>
                      <a:endParaRPr lang="en-US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63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Type</a:t>
                      </a:r>
                      <a:endParaRPr lang="en-US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Definition</a:t>
                      </a:r>
                      <a:endParaRPr lang="en-US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Pros</a:t>
                      </a:r>
                      <a:endParaRPr lang="en-US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Cons</a:t>
                      </a:r>
                      <a:endParaRPr lang="en-US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619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Descriptive and Correlational</a:t>
                      </a:r>
                      <a:r>
                        <a:rPr lang="en-US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Research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2000" dirty="0" smtClean="0"/>
                        <a:t>Researcher observes a previously</a:t>
                      </a:r>
                      <a:r>
                        <a:rPr lang="en-US" sz="2000" baseline="0" dirty="0" smtClean="0"/>
                        <a:t> existing situation but does not make a change in the situation</a:t>
                      </a:r>
                      <a:endParaRPr lang="en-US" sz="2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Offers insights</a:t>
                      </a:r>
                      <a:r>
                        <a:rPr lang="en-US" sz="2000" baseline="0" dirty="0" smtClean="0"/>
                        <a:t> into relationships between variables</a:t>
                      </a:r>
                      <a:endParaRPr lang="en-US" sz="2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Cannot determine causality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6199">
                <a:tc>
                  <a:txBody>
                    <a:bodyPr/>
                    <a:lstStyle/>
                    <a:p>
                      <a:pPr algn="ctr"/>
                      <a:r>
                        <a:rPr lang="en-US" sz="1500" b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Subtypes</a:t>
                      </a:r>
                      <a:r>
                        <a:rPr lang="en-US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: </a:t>
                      </a:r>
                    </a:p>
                    <a:p>
                      <a:pPr algn="ctr"/>
                      <a:r>
                        <a:rPr lang="en-US" sz="15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Archival</a:t>
                      </a:r>
                      <a:r>
                        <a:rPr lang="en-US" sz="1500" b="1" dirty="0" smtClean="0">
                          <a:solidFill>
                            <a:srgbClr val="FF0000"/>
                          </a:solidFill>
                          <a:effectLst/>
                        </a:rPr>
                        <a:t>,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Naturalistic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Survey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, and </a:t>
                      </a:r>
                      <a:r>
                        <a:rPr lang="en-US" sz="15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Case Study</a:t>
                      </a:r>
                      <a:endParaRPr lang="en-US" sz="15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728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Experimental Research</a:t>
                      </a:r>
                      <a:endParaRPr lang="en-US" sz="2000" b="1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Investigator</a:t>
                      </a:r>
                      <a:r>
                        <a:rPr lang="en-US" sz="2000" baseline="0" dirty="0" smtClean="0"/>
                        <a:t> produces a change in one variable to observe the effects of that change on other variables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Experiments offer the only way to determine cause-and-effect</a:t>
                      </a:r>
                      <a:r>
                        <a:rPr lang="en-US" sz="2000" baseline="0" dirty="0" smtClean="0"/>
                        <a:t> relationships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To be valid,</a:t>
                      </a:r>
                      <a:r>
                        <a:rPr lang="en-US" sz="2000" baseline="0" dirty="0" smtClean="0"/>
                        <a:t> experiments require random assignment of participants to conditions, well-conceptualized independent and dependent variables, and other careful controls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935104" y="1385248"/>
            <a:ext cx="51816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35104" y="3643952"/>
            <a:ext cx="5181600" cy="3186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2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Research: Quick Check Activity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following activity has been designed to gauge your ability to assess the approach of various psychological studies.  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each scenario, pick one of the options listed. 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options may be used more than once. </a:t>
            </a:r>
          </a:p>
        </p:txBody>
      </p:sp>
    </p:spTree>
    <p:extLst>
      <p:ext uri="{BB962C8B-B14F-4D97-AF65-F5344CB8AC3E}">
        <p14:creationId xmlns:p14="http://schemas.microsoft.com/office/powerpoint/2010/main" val="276572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026"/>
            <a:ext cx="8229600" cy="96043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Ethics &amp; Challenges of Research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35040"/>
            <a:ext cx="8686800" cy="564676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Requirements of research</a:t>
            </a:r>
          </a:p>
          <a:p>
            <a:pPr lvl="1"/>
            <a:r>
              <a:rPr lang="en-US" dirty="0" smtClean="0"/>
              <a:t>Protection from physical and mental harm. </a:t>
            </a:r>
          </a:p>
          <a:p>
            <a:pPr lvl="1"/>
            <a:r>
              <a:rPr lang="en-US" dirty="0" smtClean="0"/>
              <a:t>Right to privacy regarding behavior.</a:t>
            </a:r>
          </a:p>
          <a:p>
            <a:pPr lvl="1"/>
            <a:r>
              <a:rPr lang="en-US" dirty="0" smtClean="0"/>
              <a:t>Participation is completely voluntary.</a:t>
            </a:r>
          </a:p>
          <a:p>
            <a:pPr lvl="1"/>
            <a:r>
              <a:rPr lang="en-US" dirty="0" smtClean="0"/>
              <a:t>Must inform participants about the nature of procedures prior to their participation.</a:t>
            </a:r>
          </a:p>
          <a:p>
            <a:r>
              <a:rPr lang="en-US" b="1" dirty="0" smtClean="0"/>
              <a:t>If deception / human use = </a:t>
            </a:r>
            <a:r>
              <a:rPr lang="en-US" b="1" i="1" dirty="0" smtClean="0">
                <a:solidFill>
                  <a:srgbClr val="FF0000"/>
                </a:solidFill>
              </a:rPr>
              <a:t>review by independent panel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Research on animals</a:t>
            </a:r>
            <a:r>
              <a:rPr lang="en-US" b="1" dirty="0" smtClean="0"/>
              <a:t>: pros vs. cons? </a:t>
            </a:r>
          </a:p>
        </p:txBody>
      </p:sp>
    </p:spTree>
    <p:extLst>
      <p:ext uri="{BB962C8B-B14F-4D97-AF65-F5344CB8AC3E}">
        <p14:creationId xmlns:p14="http://schemas.microsoft.com/office/powerpoint/2010/main" val="27966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Bias: How to reduce or avoid?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Types of: 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Experimenter</a:t>
            </a:r>
          </a:p>
          <a:p>
            <a:endParaRPr lang="en-US" dirty="0" smtClean="0"/>
          </a:p>
          <a:p>
            <a:r>
              <a:rPr lang="en-US" dirty="0" smtClean="0"/>
              <a:t>Participant</a:t>
            </a:r>
          </a:p>
          <a:p>
            <a:endParaRPr lang="en-US" dirty="0" smtClean="0"/>
          </a:p>
          <a:p>
            <a:r>
              <a:rPr lang="en-US" dirty="0" smtClean="0"/>
              <a:t>Hindsight</a:t>
            </a:r>
          </a:p>
          <a:p>
            <a:endParaRPr lang="en-US" dirty="0" smtClean="0"/>
          </a:p>
          <a:p>
            <a:r>
              <a:rPr lang="en-US" dirty="0" smtClean="0"/>
              <a:t>Methodological/ data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Reduce or avoid?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25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Experiments: How to make sure they are valid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Research/approval from a review board</a:t>
            </a:r>
          </a:p>
          <a:p>
            <a:pPr marL="0" indent="0">
              <a:buNone/>
            </a:pPr>
            <a:r>
              <a:rPr lang="en-US" dirty="0" smtClean="0"/>
              <a:t>Ethical Considerations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Confederates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9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Ethics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should Animals be used in Psych research?  How much deception is appropriate for humans?</a:t>
            </a:r>
          </a:p>
          <a:p>
            <a:r>
              <a:rPr lang="en-US" dirty="0" smtClean="0"/>
              <a:t>Read  the handout and the paragraph in your text Animal research and the debate on deception.</a:t>
            </a:r>
          </a:p>
          <a:p>
            <a:r>
              <a:rPr lang="en-US" dirty="0" smtClean="0"/>
              <a:t>Complete group activity</a:t>
            </a:r>
          </a:p>
          <a:p>
            <a:r>
              <a:rPr lang="en-US" dirty="0" smtClean="0"/>
              <a:t>Share results.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71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Stanford Prison Experiment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Now, you will apply what you know about psychological research methods to one of the most famous cases in the history of the discipline.  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 the video (put together by Philip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Zimbardo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himself) and respond to the questions thoughtfully. 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prepared to discuss your responses. </a:t>
            </a:r>
            <a:endParaRPr lang="en-US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612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46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Scientific Method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31" y="1131606"/>
            <a:ext cx="8888939" cy="4114800"/>
          </a:xfr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800100" y="5548740"/>
            <a:ext cx="7543800" cy="95410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some areas of your life where you use the scientific method already?</a:t>
            </a:r>
            <a:endParaRPr lang="en-US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3505200"/>
            <a:ext cx="4114800" cy="101566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system used to acquire knowledge and understanding about behavior and other related phenomena.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523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Today: Wrap up types of research and experiments.</a:t>
            </a:r>
          </a:p>
          <a:p>
            <a:pPr marL="0" indent="0">
              <a:buNone/>
            </a:pPr>
            <a:r>
              <a:rPr lang="en-US" dirty="0" smtClean="0"/>
              <a:t> –</a:t>
            </a:r>
            <a:r>
              <a:rPr lang="en-US" dirty="0"/>
              <a:t> </a:t>
            </a:r>
            <a:r>
              <a:rPr lang="en-US" dirty="0" smtClean="0"/>
              <a:t>Wed: </a:t>
            </a:r>
            <a:r>
              <a:rPr lang="en-US" dirty="0" smtClean="0"/>
              <a:t> </a:t>
            </a:r>
            <a:r>
              <a:rPr lang="en-US" dirty="0" smtClean="0"/>
              <a:t>start group  research fro experiment.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 QUIZ on </a:t>
            </a:r>
            <a:r>
              <a:rPr lang="en-US" dirty="0" err="1" smtClean="0"/>
              <a:t>Ch</a:t>
            </a:r>
            <a:r>
              <a:rPr lang="en-US" dirty="0" smtClean="0"/>
              <a:t> 1 &amp;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9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Quiz; CH 1 and </a:t>
            </a:r>
            <a:r>
              <a:rPr lang="en-US" sz="3100" dirty="0" err="1" smtClean="0"/>
              <a:t>Ch</a:t>
            </a:r>
            <a:r>
              <a:rPr lang="en-US" sz="3100" dirty="0" smtClean="0"/>
              <a:t> 2</a:t>
            </a:r>
            <a:br>
              <a:rPr lang="en-US" sz="3100" dirty="0" smtClean="0"/>
            </a:br>
            <a:r>
              <a:rPr lang="en-US" sz="3100" dirty="0"/>
              <a:t>40 MC/ Matching/TF</a:t>
            </a:r>
            <a:br>
              <a:rPr lang="en-US" sz="3100" dirty="0"/>
            </a:br>
            <a:r>
              <a:rPr lang="en-US" sz="3100" dirty="0"/>
              <a:t> review all materials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Definition/ goals of psych</a:t>
            </a:r>
          </a:p>
          <a:p>
            <a:r>
              <a:rPr lang="en-US" dirty="0" smtClean="0"/>
              <a:t>Roots of psychology-  early schools</a:t>
            </a:r>
          </a:p>
          <a:p>
            <a:r>
              <a:rPr lang="en-US" dirty="0" smtClean="0"/>
              <a:t>Perspectives, subfields</a:t>
            </a:r>
          </a:p>
          <a:p>
            <a:pPr marL="0" indent="0">
              <a:buNone/>
            </a:pPr>
            <a:r>
              <a:rPr lang="en-US" dirty="0" smtClean="0"/>
              <a:t>   key people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Research methods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Know the types of research and when to apply/ use</a:t>
            </a:r>
          </a:p>
          <a:p>
            <a:r>
              <a:rPr lang="en-US" dirty="0" smtClean="0"/>
              <a:t>Advantages and drawbacks of each type.</a:t>
            </a:r>
          </a:p>
          <a:p>
            <a:r>
              <a:rPr lang="en-US" dirty="0" smtClean="0"/>
              <a:t>Ethics  and  animal testing</a:t>
            </a:r>
          </a:p>
          <a:p>
            <a:r>
              <a:rPr lang="en-US" dirty="0" smtClean="0"/>
              <a:t>Zimbardo, Milgram, Baby Albert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87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groups today:  </a:t>
            </a:r>
          </a:p>
          <a:p>
            <a:r>
              <a:rPr lang="en-US" dirty="0" smtClean="0"/>
              <a:t>Group a go to Media until  12:30</a:t>
            </a:r>
          </a:p>
          <a:p>
            <a:r>
              <a:rPr lang="en-US" dirty="0" smtClean="0"/>
              <a:t>Group b stay- Study groups for quiz</a:t>
            </a:r>
          </a:p>
          <a:p>
            <a:r>
              <a:rPr lang="en-US" dirty="0" smtClean="0"/>
              <a:t>Group a back in class from 12:30 to 1</a:t>
            </a:r>
          </a:p>
          <a:p>
            <a:r>
              <a:rPr lang="en-US" dirty="0" smtClean="0"/>
              <a:t>Group b in Media from 12:30 to 1, but submit your sheet to Mrs. Kohs by end.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0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0506"/>
            <a:ext cx="8991600" cy="8080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Closure: Individual Psychological Research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06826"/>
            <a:ext cx="8991600" cy="6046072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Front of handout: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research question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you could actually carry out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Provide the following information:</a:t>
            </a:r>
          </a:p>
          <a:p>
            <a:pPr lvl="1"/>
            <a:r>
              <a:rPr lang="en-US" b="1" dirty="0" smtClean="0"/>
              <a:t>A theory</a:t>
            </a:r>
          </a:p>
          <a:p>
            <a:pPr lvl="1"/>
            <a:r>
              <a:rPr lang="en-US" b="1" dirty="0" smtClean="0"/>
              <a:t>A hypothesis</a:t>
            </a:r>
            <a:endParaRPr lang="en-US" b="1" dirty="0"/>
          </a:p>
          <a:p>
            <a:pPr lvl="1"/>
            <a:r>
              <a:rPr lang="en-US" b="1" dirty="0" smtClean="0"/>
              <a:t>Details on </a:t>
            </a:r>
            <a:r>
              <a:rPr lang="en-US" b="1" i="1" dirty="0" smtClean="0"/>
              <a:t>how </a:t>
            </a:r>
            <a:r>
              <a:rPr lang="en-US" b="1" dirty="0" smtClean="0"/>
              <a:t>you would carry out the procedure.</a:t>
            </a:r>
          </a:p>
          <a:p>
            <a:pPr lvl="1"/>
            <a:r>
              <a:rPr lang="en-US" b="1" dirty="0" smtClean="0"/>
              <a:t>What kinds of problems might you run into? </a:t>
            </a:r>
            <a:endParaRPr lang="en-US" b="1" dirty="0" smtClean="0"/>
          </a:p>
          <a:p>
            <a:pPr lvl="1"/>
            <a:r>
              <a:rPr lang="en-US" b="1" dirty="0" smtClean="0"/>
              <a:t>Outline an “ research” on back of your sheet</a:t>
            </a:r>
            <a:endParaRPr lang="en-US" b="1" dirty="0" smtClean="0"/>
          </a:p>
          <a:p>
            <a:pPr lvl="1"/>
            <a:endParaRPr lang="en-US" b="1" dirty="0"/>
          </a:p>
          <a:p>
            <a:r>
              <a:rPr lang="en-US" dirty="0" smtClean="0"/>
              <a:t>Next, you will be asked to “campaign” for your idea with your </a:t>
            </a:r>
            <a:r>
              <a:rPr lang="en-US" dirty="0" err="1" smtClean="0"/>
              <a:t>groupmates</a:t>
            </a:r>
            <a:r>
              <a:rPr lang="en-US" dirty="0" smtClean="0"/>
              <a:t>, so make sure that your hypothesis is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creative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testable</a:t>
            </a:r>
            <a:r>
              <a:rPr lang="en-US" dirty="0" smtClean="0"/>
              <a:t>.  </a:t>
            </a:r>
          </a:p>
          <a:p>
            <a:r>
              <a:rPr lang="en-US" b="1" dirty="0" smtClean="0"/>
              <a:t>This is the research that you will conduct </a:t>
            </a:r>
            <a:r>
              <a:rPr lang="en-US" b="1" i="1" dirty="0" smtClean="0"/>
              <a:t>as a group</a:t>
            </a:r>
            <a:r>
              <a:rPr lang="en-US" b="1" dirty="0" smtClean="0"/>
              <a:t>, and reflect upon </a:t>
            </a:r>
            <a:r>
              <a:rPr lang="en-US" b="1" i="1" dirty="0" smtClean="0"/>
              <a:t>individually</a:t>
            </a:r>
            <a:r>
              <a:rPr lang="en-US" b="1" dirty="0" smtClean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753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Studies and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www.youtube.com/watch?v=tkpUyB2xgTM</a:t>
            </a:r>
            <a:endParaRPr lang="en-US" dirty="0" smtClean="0"/>
          </a:p>
          <a:p>
            <a:r>
              <a:rPr lang="en-US" dirty="0" smtClean="0"/>
              <a:t>Doll test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www.youtube.com/watch?v=3imjiyLpBaU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66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562"/>
            <a:ext cx="8229600" cy="103663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Theories &amp; Hypotheses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0292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Theories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Broad explanations </a:t>
            </a:r>
            <a:r>
              <a:rPr lang="en-US" dirty="0" smtClean="0"/>
              <a:t>and predictions concerning phenomena of interest. </a:t>
            </a:r>
          </a:p>
          <a:p>
            <a:pPr lvl="1"/>
            <a:endParaRPr lang="en-US" dirty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Hypotheses</a:t>
            </a:r>
          </a:p>
          <a:p>
            <a:pPr lvl="1"/>
            <a:r>
              <a:rPr lang="en-US" dirty="0" smtClean="0"/>
              <a:t>A prediction stated in a way that allows it to be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tested</a:t>
            </a:r>
            <a:r>
              <a:rPr lang="en-US" dirty="0" smtClean="0"/>
              <a:t>.  </a:t>
            </a:r>
          </a:p>
          <a:p>
            <a:pPr lvl="1"/>
            <a:endParaRPr lang="en-US" dirty="0"/>
          </a:p>
          <a:p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Generate a theory and a corresponding hypothesis to illustrate that you understand the two concepts.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50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Testability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4072"/>
            <a:ext cx="8229600" cy="4525963"/>
          </a:xfrm>
        </p:spPr>
        <p:txBody>
          <a:bodyPr/>
          <a:lstStyle/>
          <a:p>
            <a:r>
              <a:rPr lang="en-US" dirty="0" smtClean="0"/>
              <a:t>For a psychology experiment to be successful, a hypothesis must be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operationalized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into something that is testable.</a:t>
            </a:r>
          </a:p>
          <a:p>
            <a:endParaRPr lang="en-US" dirty="0" smtClean="0"/>
          </a:p>
          <a:p>
            <a:r>
              <a:rPr lang="en-US" dirty="0" smtClean="0"/>
              <a:t>On the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Asking “Testable” Questions </a:t>
            </a:r>
            <a:r>
              <a:rPr lang="en-US" dirty="0"/>
              <a:t>a</a:t>
            </a:r>
            <a:r>
              <a:rPr lang="en-US" dirty="0" smtClean="0"/>
              <a:t>ctivity, please operationalize each of the questions by making them </a:t>
            </a:r>
            <a:r>
              <a:rPr lang="en-US" i="1" dirty="0" smtClean="0"/>
              <a:t>precise</a:t>
            </a:r>
            <a:r>
              <a:rPr lang="en-US" dirty="0" smtClean="0"/>
              <a:t>, </a:t>
            </a:r>
            <a:r>
              <a:rPr lang="en-US" i="1" dirty="0" smtClean="0"/>
              <a:t>objective</a:t>
            </a:r>
            <a:r>
              <a:rPr lang="en-US" dirty="0" smtClean="0"/>
              <a:t>, and </a:t>
            </a:r>
            <a:r>
              <a:rPr lang="en-US" i="1" dirty="0" smtClean="0"/>
              <a:t>verifiable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1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894766"/>
              </p:ext>
            </p:extLst>
          </p:nvPr>
        </p:nvGraphicFramePr>
        <p:xfrm>
          <a:off x="-38100" y="-20944"/>
          <a:ext cx="9220200" cy="6899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4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27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401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Types of Psychological</a:t>
                      </a:r>
                      <a:r>
                        <a:rPr lang="en-US" sz="1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Research</a:t>
                      </a:r>
                      <a:endParaRPr lang="en-US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Type</a:t>
                      </a:r>
                      <a:endParaRPr lang="en-US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Definition</a:t>
                      </a:r>
                      <a:endParaRPr lang="en-US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Pros</a:t>
                      </a:r>
                      <a:endParaRPr lang="en-US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Cons</a:t>
                      </a:r>
                      <a:endParaRPr lang="en-US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Archival</a:t>
                      </a:r>
                      <a:r>
                        <a:rPr lang="en-US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Research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Existing</a:t>
                      </a:r>
                      <a:r>
                        <a:rPr lang="en-US" sz="1700" baseline="0" dirty="0" smtClean="0"/>
                        <a:t> data (such as census documents, college records, or newspaper clippings) are examined to test a hypothesis.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700" dirty="0" smtClean="0"/>
                        <a:t>Inexpensive</a:t>
                      </a:r>
                      <a:endParaRPr lang="en-US" sz="17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700" baseline="0" dirty="0" smtClean="0"/>
                        <a:t>not time sensitive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700" baseline="0" dirty="0" smtClean="0"/>
                        <a:t>many options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700" dirty="0" smtClean="0"/>
                        <a:t>Might not be</a:t>
                      </a:r>
                      <a:r>
                        <a:rPr lang="en-US" sz="1700" baseline="0" dirty="0" smtClean="0"/>
                        <a:t> in the right form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700" baseline="0" dirty="0" smtClean="0"/>
                        <a:t>Data could be incomplete or falsified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Naturalistic</a:t>
                      </a:r>
                      <a:r>
                        <a:rPr lang="en-US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Observation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The investigator</a:t>
                      </a:r>
                      <a:r>
                        <a:rPr lang="en-US" sz="1700" baseline="0" dirty="0" smtClean="0"/>
                        <a:t> observes some naturally occurring behavior and does not make a change in the situation.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700" dirty="0" smtClean="0"/>
                        <a:t>Get to see actual,</a:t>
                      </a:r>
                      <a:r>
                        <a:rPr lang="en-US" sz="1700" baseline="0" dirty="0" smtClean="0"/>
                        <a:t> natural habitat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700" dirty="0" smtClean="0"/>
                        <a:t>Cannot control any of the factors</a:t>
                      </a:r>
                      <a:r>
                        <a:rPr lang="en-US" sz="1700" baseline="0" dirty="0" smtClean="0"/>
                        <a:t> of interest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700" baseline="0" dirty="0" smtClean="0"/>
                        <a:t>Could take a long time to find data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700" baseline="0" dirty="0" smtClean="0"/>
                        <a:t>If people know they are being watched, they act differently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Survey</a:t>
                      </a:r>
                      <a:r>
                        <a:rPr lang="en-US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Research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A sample of people</a:t>
                      </a:r>
                      <a:r>
                        <a:rPr lang="en-US" sz="1700" baseline="0" dirty="0" smtClean="0"/>
                        <a:t> chosen to represent some larger group of interest (population) are asked a series  of questions about their behavior, thoughts, or attitudes.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700" dirty="0" smtClean="0"/>
                        <a:t>Can</a:t>
                      </a:r>
                      <a:r>
                        <a:rPr lang="en-US" sz="1700" baseline="0" dirty="0" smtClean="0"/>
                        <a:t> infer about greater populations based on small data sets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700" baseline="0" dirty="0" smtClean="0"/>
                        <a:t>Straightforward 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700" dirty="0" smtClean="0"/>
                        <a:t>People give</a:t>
                      </a:r>
                      <a:r>
                        <a:rPr lang="en-US" sz="1700" baseline="0" dirty="0" smtClean="0"/>
                        <a:t> inaccurate answers because of </a:t>
                      </a:r>
                      <a:r>
                        <a:rPr lang="en-US" sz="1700" b="1" i="1" baseline="0" dirty="0" smtClean="0"/>
                        <a:t>memory</a:t>
                      </a:r>
                      <a:r>
                        <a:rPr lang="en-US" sz="1700" baseline="0" dirty="0" smtClean="0"/>
                        <a:t> or </a:t>
                      </a:r>
                      <a:r>
                        <a:rPr lang="en-US" sz="1700" b="1" i="1" baseline="0" dirty="0" smtClean="0"/>
                        <a:t>choice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700" b="0" i="0" baseline="0" dirty="0" smtClean="0"/>
                        <a:t>Give the answer they think is wanted of them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700" b="0" i="0" baseline="0" dirty="0" smtClean="0"/>
                        <a:t>Sample may not represent greater population</a:t>
                      </a:r>
                      <a:endParaRPr lang="en-US" sz="1700" b="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156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 Case</a:t>
                      </a:r>
                      <a:r>
                        <a:rPr lang="en-US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Study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An in-depth, intensive</a:t>
                      </a:r>
                      <a:r>
                        <a:rPr lang="en-US" sz="1700" baseline="0" dirty="0" smtClean="0"/>
                        <a:t> investigation of an individual or small group of people.  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700" dirty="0" smtClean="0"/>
                        <a:t>Can use insights from</a:t>
                      </a:r>
                      <a:r>
                        <a:rPr lang="en-US" sz="1700" baseline="0" dirty="0" smtClean="0"/>
                        <a:t> case studies to apply to bigger situations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700" dirty="0" smtClean="0"/>
                        <a:t>Could misinterpret data and make improper assumptions</a:t>
                      </a:r>
                      <a:r>
                        <a:rPr lang="en-US" sz="1700" baseline="0" dirty="0" smtClean="0"/>
                        <a:t>  about case significance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912477" y="696311"/>
            <a:ext cx="5231523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21555" y="2080845"/>
            <a:ext cx="5222445" cy="1520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21555" y="3682408"/>
            <a:ext cx="5222445" cy="1864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12476" y="5618206"/>
            <a:ext cx="5231524" cy="1224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3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868"/>
            <a:ext cx="8229600" cy="88423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Correlational Research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8476"/>
            <a:ext cx="8229600" cy="5486400"/>
          </a:xfrm>
        </p:spPr>
        <p:txBody>
          <a:bodyPr/>
          <a:lstStyle/>
          <a:p>
            <a:r>
              <a:rPr lang="en-US" dirty="0" smtClean="0"/>
              <a:t>Relationship between two variables is examined to determine if they are </a:t>
            </a:r>
            <a:r>
              <a:rPr lang="en-US" b="1" i="1" dirty="0" smtClean="0"/>
              <a:t>correlated</a:t>
            </a:r>
          </a:p>
          <a:p>
            <a:endParaRPr lang="en-US" dirty="0" smtClean="0"/>
          </a:p>
          <a:p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Correlation coefficient</a:t>
            </a:r>
            <a:r>
              <a:rPr lang="en-US" dirty="0" smtClean="0"/>
              <a:t>: between </a:t>
            </a:r>
            <a:r>
              <a:rPr lang="en-US" b="1" dirty="0" smtClean="0"/>
              <a:t>-1.0 </a:t>
            </a:r>
            <a:r>
              <a:rPr lang="en-US" dirty="0" smtClean="0"/>
              <a:t>and </a:t>
            </a:r>
            <a:r>
              <a:rPr lang="en-US" b="1" dirty="0" smtClean="0"/>
              <a:t>1.0</a:t>
            </a:r>
          </a:p>
          <a:p>
            <a:r>
              <a:rPr lang="en-US" u="sng" dirty="0" smtClean="0">
                <a:solidFill>
                  <a:schemeClr val="tx2"/>
                </a:solidFill>
              </a:rPr>
              <a:t>Positive correlation</a:t>
            </a:r>
            <a:r>
              <a:rPr lang="en-US" dirty="0" smtClean="0">
                <a:solidFill>
                  <a:schemeClr val="tx2"/>
                </a:solidFill>
              </a:rPr>
              <a:t>: 	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↑↑</a:t>
            </a:r>
            <a:r>
              <a:rPr lang="en-US" dirty="0" smtClean="0">
                <a:solidFill>
                  <a:schemeClr val="tx2"/>
                </a:solidFill>
              </a:rPr>
              <a:t> or 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↓↓   = 1.0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Negative correlation</a:t>
            </a:r>
            <a:r>
              <a:rPr lang="en-US" dirty="0" smtClean="0">
                <a:solidFill>
                  <a:srgbClr val="FF0000"/>
                </a:solidFill>
              </a:rPr>
              <a:t>: 	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↑↓</a:t>
            </a:r>
            <a:r>
              <a:rPr lang="en-US" dirty="0" smtClean="0">
                <a:solidFill>
                  <a:srgbClr val="FF0000"/>
                </a:solidFill>
              </a:rPr>
              <a:t> or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↓↑   =-1.0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relationship = 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1" r="9050"/>
          <a:stretch/>
        </p:blipFill>
        <p:spPr>
          <a:xfrm>
            <a:off x="600078" y="5276196"/>
            <a:ext cx="7943845" cy="12770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Oval 6"/>
          <p:cNvSpPr/>
          <p:nvPr/>
        </p:nvSpPr>
        <p:spPr>
          <a:xfrm>
            <a:off x="654268" y="5495598"/>
            <a:ext cx="838200" cy="838200"/>
          </a:xfrm>
          <a:prstGeom prst="ellipse">
            <a:avLst/>
          </a:prstGeom>
          <a:solidFill>
            <a:schemeClr val="bg1">
              <a:alpha val="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4152900" y="5495598"/>
            <a:ext cx="838200" cy="838200"/>
          </a:xfrm>
          <a:prstGeom prst="ellipse">
            <a:avLst/>
          </a:prstGeom>
          <a:solidFill>
            <a:schemeClr val="bg1">
              <a:alpha val="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7653170" y="5495598"/>
            <a:ext cx="838200" cy="838200"/>
          </a:xfrm>
          <a:prstGeom prst="ellipse">
            <a:avLst/>
          </a:prstGeom>
          <a:solidFill>
            <a:schemeClr val="bg1">
              <a:alpha val="0"/>
            </a:schemeClr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9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76200"/>
            <a:ext cx="8763000" cy="67056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197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Correlation </a:t>
            </a:r>
          </a:p>
          <a:p>
            <a:pPr marL="0" indent="0" algn="ctr">
              <a:buNone/>
            </a:pPr>
            <a:r>
              <a:rPr lang="en-US" sz="2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≠ </a:t>
            </a:r>
            <a:endParaRPr lang="en-US" sz="19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19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Causation</a:t>
            </a:r>
          </a:p>
          <a:p>
            <a:pPr marL="0" indent="0" algn="ctr">
              <a:buNone/>
            </a:pPr>
            <a:endParaRPr lang="en-US" sz="2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this mean? Can you think of examples that justify this statement?</a:t>
            </a:r>
            <a:endParaRPr lang="en-US" sz="4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513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495181"/>
              </p:ext>
            </p:extLst>
          </p:nvPr>
        </p:nvGraphicFramePr>
        <p:xfrm>
          <a:off x="57150" y="114301"/>
          <a:ext cx="9029701" cy="6629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8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2739">
                <a:tc gridSpan="3">
                  <a:txBody>
                    <a:bodyPr/>
                    <a:lstStyle/>
                    <a:p>
                      <a:pPr algn="ctr"/>
                      <a:r>
                        <a:rPr lang="en-US" sz="3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Which is more likely: </a:t>
                      </a:r>
                      <a:r>
                        <a:rPr lang="en-US" sz="3400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Correlation</a:t>
                      </a:r>
                      <a:r>
                        <a:rPr lang="en-US" sz="3400" baseline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3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 </a:t>
                      </a:r>
                      <a:r>
                        <a:rPr lang="en-US" sz="3400" i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Causation</a:t>
                      </a:r>
                      <a:r>
                        <a:rPr lang="en-US" sz="3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?</a:t>
                      </a:r>
                      <a:endParaRPr lang="en-US" sz="3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66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1.) 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Exercise</a:t>
                      </a:r>
                      <a:r>
                        <a:rPr lang="en-US" sz="2000" baseline="0" dirty="0" smtClean="0"/>
                        <a:t> reduces risk of obesity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Causation</a:t>
                      </a:r>
                      <a:endParaRPr lang="en-US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66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2.) 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Teenage sex leads</a:t>
                      </a:r>
                      <a:r>
                        <a:rPr lang="en-US" sz="2000" baseline="0" dirty="0" smtClean="0"/>
                        <a:t> to bad moods in later life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Correlation</a:t>
                      </a:r>
                      <a:endParaRPr lang="en-US" sz="28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66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3.) 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Private college students perform better, earn higher GPAs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Correlation</a:t>
                      </a:r>
                      <a:endParaRPr lang="en-US" sz="28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66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4.)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Straight</a:t>
                      </a:r>
                      <a:r>
                        <a:rPr lang="en-US" sz="2000" baseline="0" dirty="0" smtClean="0"/>
                        <a:t> A’s in high school leads to better health later in life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Correlation</a:t>
                      </a:r>
                      <a:endParaRPr lang="en-US" sz="28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66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5.)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Lots of candy could</a:t>
                      </a:r>
                      <a:r>
                        <a:rPr lang="en-US" sz="2000" baseline="0" dirty="0" smtClean="0"/>
                        <a:t> lead to violence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Correlation</a:t>
                      </a:r>
                      <a:endParaRPr lang="en-US" sz="28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66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6.)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Daily school recess improves classroom behavior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Causation</a:t>
                      </a:r>
                      <a:endParaRPr lang="en-US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166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7.)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Board-certified</a:t>
                      </a:r>
                      <a:r>
                        <a:rPr lang="en-US" sz="2000" baseline="0" dirty="0" smtClean="0"/>
                        <a:t> teachers boost student scores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Causation</a:t>
                      </a:r>
                      <a:endParaRPr lang="en-US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166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8.)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Bullying harms kids’ mental health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Causation</a:t>
                      </a:r>
                      <a:endParaRPr lang="en-US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166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9.)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TV raises</a:t>
                      </a:r>
                      <a:r>
                        <a:rPr lang="en-US" sz="2000" baseline="0" dirty="0" smtClean="0"/>
                        <a:t> blood pressure in obese kids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Correlation</a:t>
                      </a:r>
                      <a:endParaRPr lang="en-US" sz="28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166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10.)</a:t>
                      </a:r>
                      <a:endParaRPr lang="en-US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Student studying</a:t>
                      </a:r>
                      <a:r>
                        <a:rPr lang="en-US" sz="2000" baseline="0" dirty="0" smtClean="0"/>
                        <a:t> raises academic performance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Causation</a:t>
                      </a:r>
                      <a:endParaRPr lang="en-US" sz="2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031666" y="990600"/>
            <a:ext cx="203613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31666" y="1572904"/>
            <a:ext cx="203613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031666" y="2160896"/>
            <a:ext cx="203613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31666" y="2729552"/>
            <a:ext cx="203613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31666" y="3311856"/>
            <a:ext cx="203613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031666" y="3899848"/>
            <a:ext cx="203613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31666" y="4482152"/>
            <a:ext cx="203613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31666" y="5069007"/>
            <a:ext cx="203613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32803" y="5642214"/>
            <a:ext cx="203613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31666" y="6222246"/>
            <a:ext cx="203613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2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1235</Words>
  <Application>Microsoft Office PowerPoint</Application>
  <PresentationFormat>On-screen Show (4:3)</PresentationFormat>
  <Paragraphs>205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Ch. 2: Psychological Research</vt:lpstr>
      <vt:lpstr>The Scientific Method</vt:lpstr>
      <vt:lpstr>Studies and experiments</vt:lpstr>
      <vt:lpstr>Theories &amp; Hypotheses</vt:lpstr>
      <vt:lpstr>Testability</vt:lpstr>
      <vt:lpstr>PowerPoint Presentation</vt:lpstr>
      <vt:lpstr>Correlational Research</vt:lpstr>
      <vt:lpstr>PowerPoint Presentation</vt:lpstr>
      <vt:lpstr>PowerPoint Presentation</vt:lpstr>
      <vt:lpstr>Experimental Issues</vt:lpstr>
      <vt:lpstr>PowerPoint Presentation</vt:lpstr>
      <vt:lpstr>Key Experimental Elements</vt:lpstr>
      <vt:lpstr>PowerPoint Presentation</vt:lpstr>
      <vt:lpstr>Research: Quick Check Activity</vt:lpstr>
      <vt:lpstr>Ethics &amp; Challenges of Research</vt:lpstr>
      <vt:lpstr>Bias: How to reduce or avoid? </vt:lpstr>
      <vt:lpstr>Experiments: How to make sure they are valid</vt:lpstr>
      <vt:lpstr>Research Ethics Activity</vt:lpstr>
      <vt:lpstr>Stanford Prison Experiment</vt:lpstr>
      <vt:lpstr>Agenda </vt:lpstr>
      <vt:lpstr>Quiz; CH 1 and Ch 2 40 MC/ Matching/TF  review all materials </vt:lpstr>
      <vt:lpstr>Agenda today</vt:lpstr>
      <vt:lpstr>Closure: Individual Psychological Research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2: Psychological Research</dc:title>
  <dc:creator>Hagewood, Josh</dc:creator>
  <cp:lastModifiedBy>Ritter, Tracey</cp:lastModifiedBy>
  <cp:revision>209</cp:revision>
  <dcterms:created xsi:type="dcterms:W3CDTF">2014-02-02T22:01:33Z</dcterms:created>
  <dcterms:modified xsi:type="dcterms:W3CDTF">2018-09-26T17:24:11Z</dcterms:modified>
</cp:coreProperties>
</file>